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8F277F0-9C14-4A14-9951-B663F46A815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277F0-9C14-4A14-9951-B663F46A81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277F0-9C14-4A14-9951-B663F46A81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277F0-9C14-4A14-9951-B663F46A81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F277F0-9C14-4A14-9951-B663F46A815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F277F0-9C14-4A14-9951-B663F46A81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F277F0-9C14-4A14-9951-B663F46A81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8" name="Номер слайда 7"/>
          <p:cNvSpPr>
            <a:spLocks noGrp="1"/>
          </p:cNvSpPr>
          <p:nvPr>
            <p:ph type="sldNum" sz="quarter" idx="11"/>
          </p:nvPr>
        </p:nvSpPr>
        <p:spPr/>
        <p:txBody>
          <a:bodyPr/>
          <a:lstStyle/>
          <a:p>
            <a:fld id="{B8F277F0-9C14-4A14-9951-B663F46A815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F277F0-9C14-4A14-9951-B663F46A81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2A7C9A5-F9A9-494A-BF35-79F0D3FFF03C}"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8F277F0-9C14-4A14-9951-B663F46A81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2A7C9A5-F9A9-494A-BF35-79F0D3FFF03C}"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F277F0-9C14-4A14-9951-B663F46A81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2A7C9A5-F9A9-494A-BF35-79F0D3FFF03C}" type="datetimeFigureOut">
              <a:rPr lang="ru-RU" smtClean="0"/>
              <a:pPr/>
              <a:t>10.04.2020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8F277F0-9C14-4A14-9951-B663F46A815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000240"/>
            <a:ext cx="7929618" cy="2301240"/>
          </a:xfrm>
        </p:spPr>
        <p:txBody>
          <a:bodyPr>
            <a:normAutofit fontScale="90000"/>
          </a:bodyPr>
          <a:lstStyle/>
          <a:p>
            <a:pPr algn="ctr"/>
            <a:r>
              <a:rPr lang="ru-RU" u="sng" dirty="0"/>
              <a:t>Факты </a:t>
            </a:r>
            <a:r>
              <a:rPr lang="ru-RU" u="sng" dirty="0" smtClean="0"/>
              <a:t> </a:t>
            </a:r>
            <a:r>
              <a:rPr lang="ru-RU" u="sng" smtClean="0"/>
              <a:t>и </a:t>
            </a:r>
            <a:r>
              <a:rPr lang="ru-RU" u="sng" smtClean="0"/>
              <a:t> события  Великой  </a:t>
            </a:r>
            <a:r>
              <a:rPr lang="ru-RU" u="sng" dirty="0" smtClean="0"/>
              <a:t>Отечественной  войны</a:t>
            </a:r>
            <a:br>
              <a:rPr lang="ru-RU" u="sng" dirty="0" smtClean="0"/>
            </a:br>
            <a:r>
              <a:rPr lang="ru-RU" u="sng" dirty="0" smtClean="0"/>
              <a:t>1941 – </a:t>
            </a:r>
            <a:r>
              <a:rPr lang="ru-RU" u="sng" smtClean="0"/>
              <a:t>1945 </a:t>
            </a:r>
            <a:r>
              <a:rPr lang="ru-RU" u="sng" smtClean="0"/>
              <a:t> годы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285728"/>
            <a:ext cx="4572032" cy="1582726"/>
          </a:xfrm>
        </p:spPr>
        <p:txBody>
          <a:bodyPr>
            <a:normAutofit fontScale="90000"/>
          </a:bodyPr>
          <a:lstStyle/>
          <a:p>
            <a:pPr algn="ctr"/>
            <a:r>
              <a:rPr lang="ru-RU" b="1" dirty="0" smtClean="0"/>
              <a:t>3) Их не брали в плен красноармейцы</a:t>
            </a:r>
            <a:endParaRPr lang="ru-RU" b="1" dirty="0"/>
          </a:p>
        </p:txBody>
      </p:sp>
      <p:sp>
        <p:nvSpPr>
          <p:cNvPr id="3" name="Содержимое 2"/>
          <p:cNvSpPr>
            <a:spLocks noGrp="1"/>
          </p:cNvSpPr>
          <p:nvPr>
            <p:ph sz="half" idx="1"/>
          </p:nvPr>
        </p:nvSpPr>
        <p:spPr>
          <a:xfrm>
            <a:off x="214282" y="285728"/>
            <a:ext cx="4214842" cy="6286544"/>
          </a:xfrm>
        </p:spPr>
        <p:txBody>
          <a:bodyPr>
            <a:normAutofit fontScale="55000" lnSpcReduction="20000"/>
          </a:bodyPr>
          <a:lstStyle/>
          <a:p>
            <a:pPr>
              <a:buNone/>
            </a:pPr>
            <a:r>
              <a:rPr lang="ru-RU" dirty="0" smtClean="0"/>
              <a:t>            Мало кто знает, что самую большую ненависть советские солдаты испытывали к венгерским солдатам. Из-за их крайней жестокости. От которой у бывалых офицеров  гестапо глаза вылезали на лоб. Излюбленным методом казни у мадьяр было сжигание заживо. Венгерские части беспощадно убивали женщин и детей. Их зверства послужили тому, что советские солдаты уничтожали венгров без шанса на то, что те имели хоть малейший шанс на спасение. </a:t>
            </a:r>
          </a:p>
          <a:p>
            <a:pPr>
              <a:buNone/>
            </a:pPr>
            <a:r>
              <a:rPr lang="ru-RU" dirty="0" smtClean="0"/>
              <a:t>            Сведенья о мадьярских жестокостях:</a:t>
            </a:r>
          </a:p>
          <a:p>
            <a:pPr>
              <a:buNone/>
            </a:pPr>
            <a:r>
              <a:rPr lang="ru-RU" dirty="0" smtClean="0"/>
              <a:t>            </a:t>
            </a:r>
            <a:r>
              <a:rPr lang="ru-RU" b="1" u="sng" dirty="0" smtClean="0"/>
              <a:t>Лейтенант </a:t>
            </a:r>
            <a:r>
              <a:rPr lang="ru-RU" b="1" u="sng" dirty="0" err="1" smtClean="0"/>
              <a:t>Салогуб</a:t>
            </a:r>
            <a:r>
              <a:rPr lang="ru-RU" b="1" u="sng" dirty="0" smtClean="0"/>
              <a:t> В. И., </a:t>
            </a:r>
            <a:r>
              <a:rPr lang="ru-RU" dirty="0" smtClean="0"/>
              <a:t>получив ранение</a:t>
            </a:r>
            <a:r>
              <a:rPr lang="ru-RU" i="1" dirty="0" smtClean="0"/>
              <a:t>, </a:t>
            </a:r>
            <a:r>
              <a:rPr lang="ru-RU" dirty="0" smtClean="0"/>
              <a:t>попал в плен и был замучен с особой жестокостью. На его теле было около двадцати ран, нанесённых ножом.</a:t>
            </a:r>
            <a:br>
              <a:rPr lang="ru-RU" dirty="0" smtClean="0"/>
            </a:br>
            <a:r>
              <a:rPr lang="ru-RU" i="1" dirty="0" smtClean="0"/>
              <a:t>     </a:t>
            </a:r>
            <a:r>
              <a:rPr lang="ru-RU" b="1" u="sng" dirty="0" smtClean="0"/>
              <a:t>Младший политрук Большаков Ф. И. </a:t>
            </a:r>
            <a:r>
              <a:rPr lang="ru-RU" dirty="0" smtClean="0"/>
              <a:t>был тяжело ранен, после чего его взяли в плен. Сумасшедшие венгры издевались над истерзанным телом Большакова. На его руках  вырезали советские звёзды. На спине обнаружили несколько колотых ножевых ран…</a:t>
            </a:r>
            <a:br>
              <a:rPr lang="ru-RU" dirty="0" smtClean="0"/>
            </a:br>
            <a:r>
              <a:rPr lang="ru-RU" i="1" dirty="0" smtClean="0"/>
              <a:t>      </a:t>
            </a:r>
            <a:r>
              <a:rPr lang="ru-RU" dirty="0" smtClean="0"/>
              <a:t>На глазах всей деревни венгерские каратели расстреляли </a:t>
            </a:r>
            <a:r>
              <a:rPr lang="ru-RU" b="1" u="sng" dirty="0" smtClean="0"/>
              <a:t>гражданина </a:t>
            </a:r>
            <a:r>
              <a:rPr lang="ru-RU" b="1" u="sng" dirty="0" err="1" smtClean="0"/>
              <a:t>Кузьменко</a:t>
            </a:r>
            <a:r>
              <a:rPr lang="ru-RU" b="1" u="sng" dirty="0" smtClean="0"/>
              <a:t> </a:t>
            </a:r>
            <a:r>
              <a:rPr lang="ru-RU" dirty="0" smtClean="0"/>
              <a:t>за то, что у него в доме было 4 патрона. Как только гитлеровские захватчики ворвались в село, так сразу же стали забирать всех мужчин от 13 до 80 лет и угонять в свой тыл.</a:t>
            </a:r>
          </a:p>
          <a:p>
            <a:pPr>
              <a:buNone/>
            </a:pPr>
            <a:r>
              <a:rPr lang="ru-RU" dirty="0" smtClean="0"/>
              <a:t>              Считается, что фразу </a:t>
            </a:r>
            <a:r>
              <a:rPr lang="ru-RU" b="1" dirty="0" smtClean="0"/>
              <a:t>"</a:t>
            </a:r>
            <a:r>
              <a:rPr lang="ru-RU" b="1" dirty="0" err="1" smtClean="0"/>
              <a:t>Мадьяров</a:t>
            </a:r>
            <a:r>
              <a:rPr lang="ru-RU" b="1" dirty="0" smtClean="0"/>
              <a:t> в плен не брать" произнёс советский генерал Ватутин </a:t>
            </a:r>
            <a:r>
              <a:rPr lang="ru-RU" dirty="0" smtClean="0"/>
              <a:t>после того, как узнал о зверствах венгров.</a:t>
            </a:r>
            <a:endParaRPr lang="ru-RU" dirty="0"/>
          </a:p>
        </p:txBody>
      </p:sp>
      <p:pic>
        <p:nvPicPr>
          <p:cNvPr id="5" name="Содержимое 4" descr="3722388_adee70f0085f0974d3091238eab91092_wm.jpg"/>
          <p:cNvPicPr>
            <a:picLocks noGrp="1" noChangeAspect="1"/>
          </p:cNvPicPr>
          <p:nvPr>
            <p:ph sz="half" idx="2"/>
          </p:nvPr>
        </p:nvPicPr>
        <p:blipFill>
          <a:blip r:embed="rId2"/>
          <a:stretch>
            <a:fillRect/>
          </a:stretch>
        </p:blipFill>
        <p:spPr>
          <a:xfrm>
            <a:off x="4643438" y="2285992"/>
            <a:ext cx="4286280" cy="310602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142852"/>
            <a:ext cx="4286280" cy="6500858"/>
          </a:xfrm>
        </p:spPr>
        <p:txBody>
          <a:bodyPr>
            <a:normAutofit fontScale="62500" lnSpcReduction="20000"/>
          </a:bodyPr>
          <a:lstStyle/>
          <a:p>
            <a:pPr>
              <a:buNone/>
            </a:pPr>
            <a:r>
              <a:rPr lang="ru-RU" dirty="0" smtClean="0"/>
              <a:t>         По той же причине, что и венгров, солдаты СССР не брали в плен бойцов СС. Которые отличались особой жестокостью. Многочисленные расправы над мирным населением, уничтожение евреев, цыган и азиатов, карательные экспедиции против партизан и подпольщиков – все это было делом рук эсэсовцев. Каждый из них понимал, что даже если дело дойдет до какого-нибудь более -менее справедливого суда, другого исхода кроме смертной казни ждать не придется. Отличительной чертой этих подразделений были две молнии на шлеме или нашивки на форме. Бойцы СС стремились избавиться от них, потому что их обладателей в случае окружения или попадании в плен  ждала неминуемое жестокое наказание.  Впрочем, если форма не была новой, следы срезанных нашивок  всё - равно были заметны на вылинявшем фоне. И исход был один – расстрел. Поэтому многие эсэсовцы старались полностью переодеться, чтобы скрыть свою принадлежность. Позже их  всё - равно обычно выявляли – по татуировкам с группой крови в подмышечных впадинах.</a:t>
            </a:r>
            <a:endParaRPr lang="ru-RU" dirty="0"/>
          </a:p>
        </p:txBody>
      </p:sp>
      <p:pic>
        <p:nvPicPr>
          <p:cNvPr id="5" name="Содержимое 4" descr="SS-Sturmbannführer Jonas Lie photographed in 1943 in Waffen-SS officer uniform.jpg"/>
          <p:cNvPicPr>
            <a:picLocks noGrp="1" noChangeAspect="1"/>
          </p:cNvPicPr>
          <p:nvPr>
            <p:ph sz="half" idx="2"/>
          </p:nvPr>
        </p:nvPicPr>
        <p:blipFill>
          <a:blip r:embed="rId2"/>
          <a:stretch>
            <a:fillRect/>
          </a:stretch>
        </p:blipFill>
        <p:spPr>
          <a:xfrm>
            <a:off x="4929190" y="642918"/>
            <a:ext cx="3837433" cy="492922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114800" cy="6715148"/>
          </a:xfrm>
        </p:spPr>
        <p:txBody>
          <a:bodyPr>
            <a:normAutofit lnSpcReduction="10000"/>
          </a:bodyPr>
          <a:lstStyle/>
          <a:p>
            <a:pPr>
              <a:buNone/>
            </a:pPr>
            <a:r>
              <a:rPr lang="ru-RU" dirty="0" smtClean="0"/>
              <a:t>        Последними, кого не брали в плен советские солдаты, были предатели. «</a:t>
            </a:r>
            <a:r>
              <a:rPr lang="ru-RU" dirty="0" err="1" smtClean="0"/>
              <a:t>Хиви</a:t>
            </a:r>
            <a:r>
              <a:rPr lang="ru-RU" dirty="0" smtClean="0"/>
              <a:t>» и бойцы РОА.</a:t>
            </a:r>
          </a:p>
          <a:p>
            <a:pPr>
              <a:buNone/>
            </a:pPr>
            <a:r>
              <a:rPr lang="ru-RU" dirty="0" smtClean="0"/>
              <a:t>    Их убивали на месте за то, что они предали Родину. Тут много пояснений не требуется.</a:t>
            </a:r>
          </a:p>
          <a:p>
            <a:pPr>
              <a:buNone/>
            </a:pPr>
            <a:r>
              <a:rPr lang="ru-RU" dirty="0" smtClean="0"/>
              <a:t>        Отличительными признаками солдат РОА были нашивки на плече в виде Андреевского флага или бело-сине-красного знамя.</a:t>
            </a:r>
            <a:endParaRPr lang="ru-RU" dirty="0"/>
          </a:p>
        </p:txBody>
      </p:sp>
      <p:pic>
        <p:nvPicPr>
          <p:cNvPr id="5" name="Содержимое 4" descr="i (1).jpg"/>
          <p:cNvPicPr>
            <a:picLocks noGrp="1" noChangeAspect="1"/>
          </p:cNvPicPr>
          <p:nvPr>
            <p:ph sz="half" idx="2"/>
          </p:nvPr>
        </p:nvPicPr>
        <p:blipFill>
          <a:blip r:embed="rId2"/>
          <a:stretch>
            <a:fillRect/>
          </a:stretch>
        </p:blipFill>
        <p:spPr>
          <a:xfrm>
            <a:off x="4267200" y="571481"/>
            <a:ext cx="4305328" cy="555168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«Подвиги братьев наших    меньших» </a:t>
            </a:r>
            <a:endParaRPr lang="ru-RU" dirty="0"/>
          </a:p>
        </p:txBody>
      </p:sp>
      <p:sp>
        <p:nvSpPr>
          <p:cNvPr id="3" name="Содержимое 2"/>
          <p:cNvSpPr>
            <a:spLocks noGrp="1"/>
          </p:cNvSpPr>
          <p:nvPr>
            <p:ph sz="half" idx="1"/>
          </p:nvPr>
        </p:nvSpPr>
        <p:spPr>
          <a:xfrm>
            <a:off x="0" y="1600200"/>
            <a:ext cx="4429124" cy="5257800"/>
          </a:xfrm>
        </p:spPr>
        <p:txBody>
          <a:bodyPr>
            <a:normAutofit fontScale="55000" lnSpcReduction="20000"/>
          </a:bodyPr>
          <a:lstStyle/>
          <a:p>
            <a:pPr>
              <a:buNone/>
            </a:pPr>
            <a:r>
              <a:rPr lang="ru-RU" dirty="0" smtClean="0"/>
              <a:t>           На фронте для выполнения боевых задач очень часто использовались животные. Большим спросом пользовались собаки, из-за их выносливости и прекрасного обоняния. Как и сейчас, они вынюхивали взрывчатые вещества, а также могли сами быть подрывниками.  К помощи четвероногих прибегали в разных ситуациях. Они могли при обстреле доставлять на себе важные сообщения, отыскивали в лесах и болотах раненых солдат. С их помощью было разминировано 303 города, около 20 тысяч зданий и обнаружены миллионы мин и других взрывчатых веществ. Еще одна профессия для четвероногих друзей – подрывники танков. Этому единственному в их жизни заданию специально обучали, так как надо было чётко броситься со взрывчаткой под гусеницу вражеского транспорта. Всего за годы войны собаками уничтожено более 300 боевых машин. С помощью голубей передавали сообщения там, где была прервана радиосвязь. </a:t>
            </a:r>
            <a:endParaRPr lang="ru-RU" dirty="0"/>
          </a:p>
        </p:txBody>
      </p:sp>
      <p:sp>
        <p:nvSpPr>
          <p:cNvPr id="4" name="Содержимое 3"/>
          <p:cNvSpPr>
            <a:spLocks noGrp="1"/>
          </p:cNvSpPr>
          <p:nvPr>
            <p:ph sz="half" idx="2"/>
          </p:nvPr>
        </p:nvSpPr>
        <p:spPr>
          <a:xfrm>
            <a:off x="4267200" y="1600200"/>
            <a:ext cx="4876800" cy="5257800"/>
          </a:xfrm>
        </p:spPr>
        <p:txBody>
          <a:bodyPr>
            <a:normAutofit fontScale="55000" lnSpcReduction="20000"/>
          </a:bodyPr>
          <a:lstStyle/>
          <a:p>
            <a:pPr>
              <a:buNone/>
            </a:pPr>
            <a:r>
              <a:rPr lang="ru-RU" dirty="0" smtClean="0"/>
              <a:t>           В блокадном городе Ленинграде особую популярность получили кошки. Животные спасали от крыс и мышей кормовые запасы, которых во время блокады и так не хватало, а также защищали от грызунов картины, спрятанные в подвалах Эрмитажа. Своим теплом мурлыки согревали детей. А, когда еды уже совсем не было, то в ход шло кошачье мясо.</a:t>
            </a:r>
          </a:p>
          <a:p>
            <a:pPr>
              <a:buNone/>
            </a:pPr>
            <a:r>
              <a:rPr lang="ru-RU" dirty="0" smtClean="0"/>
              <a:t>           История помнит, как в городе Ленинграде перевелись все коты и на улицах появились крысы. К счастью, когда блокаду прорвали советские воины, то сразу же в город было переправлено большое количество дымчатых кошек, собранных со всего Советского Союза. Таким образом, удалось победить грызунов. В память о животных, спасших культурную столицу,  в  городе  Тюмень организовали «Сквер Сибирских кошек», в котором установили двенадцать отлитых из чугуна скульптур защитникам Ленинграда.</a:t>
            </a:r>
          </a:p>
          <a:p>
            <a:pPr>
              <a:buNone/>
            </a:pPr>
            <a:r>
              <a:rPr lang="ru-RU" dirty="0" smtClean="0"/>
              <a:t>           Конечно же огромную помощь в качестве транспорта оказали лошади. К примеру, артиллерийскую пушку тянули шесть коней. Если верить официальным данным, то на войне участвовало 2 миллиона лошадей, но на самом деле могло быть намного больше, так как неизвестно, сколько не зафиксированных помощников было у Советской Армии.</a:t>
            </a:r>
          </a:p>
          <a:p>
            <a:pPr>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algn="ctr"/>
            <a:r>
              <a:rPr lang="ru-RU" dirty="0" smtClean="0"/>
              <a:t>Голубь, несущий важную информацию.</a:t>
            </a:r>
            <a:endParaRPr lang="ru-RU" dirty="0"/>
          </a:p>
        </p:txBody>
      </p:sp>
      <p:sp>
        <p:nvSpPr>
          <p:cNvPr id="4" name="Текст 3"/>
          <p:cNvSpPr>
            <a:spLocks noGrp="1"/>
          </p:cNvSpPr>
          <p:nvPr>
            <p:ph type="body" sz="half" idx="3"/>
          </p:nvPr>
        </p:nvSpPr>
        <p:spPr/>
        <p:txBody>
          <a:bodyPr>
            <a:normAutofit/>
          </a:bodyPr>
          <a:lstStyle/>
          <a:p>
            <a:pPr algn="ctr"/>
            <a:r>
              <a:rPr lang="ru-RU" dirty="0" smtClean="0"/>
              <a:t>Кот, стоящий на защите провизии.</a:t>
            </a:r>
            <a:endParaRPr lang="ru-RU" dirty="0"/>
          </a:p>
        </p:txBody>
      </p:sp>
      <p:pic>
        <p:nvPicPr>
          <p:cNvPr id="7" name="Содержимое 6" descr="135591-81e4703b66bb4ebbe53581a819bc45d51.jpg"/>
          <p:cNvPicPr>
            <a:picLocks noGrp="1" noChangeAspect="1"/>
          </p:cNvPicPr>
          <p:nvPr>
            <p:ph sz="quarter" idx="2"/>
          </p:nvPr>
        </p:nvPicPr>
        <p:blipFill>
          <a:blip r:embed="rId2"/>
          <a:stretch>
            <a:fillRect/>
          </a:stretch>
        </p:blipFill>
        <p:spPr>
          <a:xfrm>
            <a:off x="357158" y="1643050"/>
            <a:ext cx="3929090" cy="3642851"/>
          </a:xfrm>
        </p:spPr>
      </p:pic>
      <p:pic>
        <p:nvPicPr>
          <p:cNvPr id="8" name="Содержимое 7" descr="s1200.jpg"/>
          <p:cNvPicPr>
            <a:picLocks noGrp="1" noChangeAspect="1"/>
          </p:cNvPicPr>
          <p:nvPr>
            <p:ph sz="quarter" idx="4"/>
          </p:nvPr>
        </p:nvPicPr>
        <p:blipFill>
          <a:blip r:embed="rId3"/>
          <a:stretch>
            <a:fillRect/>
          </a:stretch>
        </p:blipFill>
        <p:spPr>
          <a:xfrm>
            <a:off x="4645025" y="1614158"/>
            <a:ext cx="4041775" cy="374874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algn="ctr"/>
            <a:r>
              <a:rPr lang="ru-RU" dirty="0" smtClean="0"/>
              <a:t>Собака переносит припасы для солдат.</a:t>
            </a:r>
            <a:endParaRPr lang="ru-RU" dirty="0"/>
          </a:p>
        </p:txBody>
      </p:sp>
      <p:sp>
        <p:nvSpPr>
          <p:cNvPr id="4" name="Текст 3"/>
          <p:cNvSpPr>
            <a:spLocks noGrp="1"/>
          </p:cNvSpPr>
          <p:nvPr>
            <p:ph type="body" sz="half" idx="3"/>
          </p:nvPr>
        </p:nvSpPr>
        <p:spPr>
          <a:xfrm>
            <a:off x="4857752" y="5486400"/>
            <a:ext cx="3829048" cy="838200"/>
          </a:xfrm>
        </p:spPr>
        <p:txBody>
          <a:bodyPr/>
          <a:lstStyle/>
          <a:p>
            <a:pPr algn="ctr"/>
            <a:r>
              <a:rPr lang="ru-RU" dirty="0" smtClean="0"/>
              <a:t>Лошади тянут орудие.</a:t>
            </a:r>
            <a:endParaRPr lang="ru-RU" dirty="0"/>
          </a:p>
        </p:txBody>
      </p:sp>
      <p:pic>
        <p:nvPicPr>
          <p:cNvPr id="7" name="Содержимое 6" descr="7346.jpg"/>
          <p:cNvPicPr>
            <a:picLocks noGrp="1" noChangeAspect="1"/>
          </p:cNvPicPr>
          <p:nvPr>
            <p:ph sz="quarter" idx="2"/>
          </p:nvPr>
        </p:nvPicPr>
        <p:blipFill>
          <a:blip r:embed="rId2"/>
          <a:stretch>
            <a:fillRect/>
          </a:stretch>
        </p:blipFill>
        <p:spPr>
          <a:xfrm>
            <a:off x="457200" y="2085072"/>
            <a:ext cx="4040188" cy="2806919"/>
          </a:xfrm>
        </p:spPr>
      </p:pic>
      <p:pic>
        <p:nvPicPr>
          <p:cNvPr id="8" name="Содержимое 7" descr="35482_Divisional_horse_draught.jpg"/>
          <p:cNvPicPr>
            <a:picLocks noGrp="1" noChangeAspect="1"/>
          </p:cNvPicPr>
          <p:nvPr>
            <p:ph sz="quarter" idx="4"/>
          </p:nvPr>
        </p:nvPicPr>
        <p:blipFill>
          <a:blip r:embed="rId3"/>
          <a:stretch>
            <a:fillRect/>
          </a:stretch>
        </p:blipFill>
        <p:spPr>
          <a:xfrm>
            <a:off x="4714876" y="2143116"/>
            <a:ext cx="4429124" cy="284072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467600" cy="1143000"/>
          </a:xfrm>
        </p:spPr>
        <p:txBody>
          <a:bodyPr/>
          <a:lstStyle/>
          <a:p>
            <a:r>
              <a:rPr lang="ru-RU" dirty="0" smtClean="0"/>
              <a:t>   </a:t>
            </a:r>
            <a:endParaRPr lang="ru-RU" dirty="0"/>
          </a:p>
        </p:txBody>
      </p:sp>
      <p:sp>
        <p:nvSpPr>
          <p:cNvPr id="3" name="Содержимое 2"/>
          <p:cNvSpPr>
            <a:spLocks noGrp="1"/>
          </p:cNvSpPr>
          <p:nvPr>
            <p:ph sz="half" idx="1"/>
          </p:nvPr>
        </p:nvSpPr>
        <p:spPr>
          <a:xfrm>
            <a:off x="0" y="214290"/>
            <a:ext cx="4114800" cy="6357982"/>
          </a:xfrm>
        </p:spPr>
        <p:txBody>
          <a:bodyPr>
            <a:normAutofit fontScale="70000" lnSpcReduction="20000"/>
          </a:bodyPr>
          <a:lstStyle/>
          <a:p>
            <a:pPr>
              <a:buNone/>
            </a:pPr>
            <a:r>
              <a:rPr lang="ru-RU" dirty="0" smtClean="0"/>
              <a:t>      На войне отличились даже верблюды. В истории Второй мировой войны об этом редко говорили, но 28-я резервная советская армия, сформированная в г. Астрахани во время боев под  г. Сталинградом, использовала верблюдов для маскировки транспортных орудий. Ловить диких верблюдов и приручать их советским солдатам пришлось из-за острой нехватки автомобильной техники и лошадей. Большинство из 350 прирученных животных погибли в различных боях, а выживших перевели в хозяйственные единицы или зоопарки. Один из верблюдов, которому дали имя Яшка, отправился вместе с солдатами в г. Берлин. Сейчас в г. Астрахани стоит памятник, возведённый в честь верблюдов, которые как и люди погибли в жестоких боях той войны. </a:t>
            </a:r>
            <a:endParaRPr lang="ru-RU" dirty="0"/>
          </a:p>
        </p:txBody>
      </p:sp>
      <p:pic>
        <p:nvPicPr>
          <p:cNvPr id="5" name="Содержимое 4" descr="epBImZjxdxQ.jpg"/>
          <p:cNvPicPr>
            <a:picLocks noGrp="1" noChangeAspect="1"/>
          </p:cNvPicPr>
          <p:nvPr>
            <p:ph sz="half" idx="2"/>
          </p:nvPr>
        </p:nvPicPr>
        <p:blipFill>
          <a:blip r:embed="rId2"/>
          <a:stretch>
            <a:fillRect/>
          </a:stretch>
        </p:blipFill>
        <p:spPr>
          <a:xfrm>
            <a:off x="4267200" y="1643050"/>
            <a:ext cx="4876800" cy="343125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14356"/>
          </a:xfrm>
        </p:spPr>
        <p:txBody>
          <a:bodyPr>
            <a:normAutofit fontScale="90000"/>
          </a:bodyPr>
          <a:lstStyle/>
          <a:p>
            <a:pPr algn="ctr"/>
            <a:r>
              <a:rPr lang="ru-RU" b="1" dirty="0" smtClean="0"/>
              <a:t>«Мало известные подвиги»</a:t>
            </a:r>
            <a:endParaRPr lang="ru-RU" b="1" dirty="0"/>
          </a:p>
        </p:txBody>
      </p:sp>
      <p:sp>
        <p:nvSpPr>
          <p:cNvPr id="3" name="Содержимое 2"/>
          <p:cNvSpPr>
            <a:spLocks noGrp="1"/>
          </p:cNvSpPr>
          <p:nvPr>
            <p:ph idx="1"/>
          </p:nvPr>
        </p:nvSpPr>
        <p:spPr>
          <a:xfrm>
            <a:off x="0" y="714356"/>
            <a:ext cx="9144000" cy="6143644"/>
          </a:xfrm>
        </p:spPr>
        <p:txBody>
          <a:bodyPr>
            <a:noAutofit/>
          </a:bodyPr>
          <a:lstStyle/>
          <a:p>
            <a:pPr>
              <a:buNone/>
            </a:pPr>
            <a:r>
              <a:rPr lang="ru-RU" sz="1400" dirty="0" smtClean="0"/>
              <a:t>        1) Согласно описанию подвига красноармейца </a:t>
            </a:r>
            <a:r>
              <a:rPr lang="ru-RU" sz="1400" b="1" u="sng" dirty="0" smtClean="0"/>
              <a:t>Дмитрия Овчаренко </a:t>
            </a:r>
            <a:r>
              <a:rPr lang="ru-RU" sz="1400" dirty="0" smtClean="0"/>
              <a:t>из указа о вручении ему звания Героя Советского Союза, 13 июля 1941 года он доставлял боеприпасы в свою роту и был окружён отрядом солдат и офицеров противника численностью 50 человек. Несмотря на то что у него отобрали винтовку, Овчаренко не растерялся и, выхватив из повозки топор, отрубил допрашивавшему его офицеру голову. Затем он бросил в немецких солдат три гранаты, уничтожив 21 человека. Остальные в панике разбежались, кроме ещё одного офицера, которого красноармеец догнал и также отрубил ему голову. </a:t>
            </a:r>
          </a:p>
          <a:p>
            <a:pPr>
              <a:buNone/>
            </a:pPr>
            <a:r>
              <a:rPr lang="ru-RU" sz="1400" dirty="0" smtClean="0"/>
              <a:t>         2) История о </a:t>
            </a:r>
            <a:r>
              <a:rPr lang="ru-RU" sz="1400" b="1" u="sng" dirty="0" smtClean="0"/>
              <a:t>Тимофее Кузьмине:</a:t>
            </a:r>
            <a:r>
              <a:rPr lang="ru-RU" sz="1400" dirty="0" smtClean="0"/>
              <a:t> Шли ожесточенные локальные бои между частями группы армии Север Вермахта и соединениями Красной Армии на Ленинградском фронте. Ни одна из сторон не могла добиться своей цели. И вот немцы решили пойти на хитрость. Найти местных проводников, которые за деньги смогли провести войска Вермахта в тыл советских войск. 13 февраля 1942 года в хату Кузьмина зашел немецкий офицер и предложил за деньги, керосин и оружие провести немцев в тыл русских войск. Матвей Кузьмин дал согласие, а пока немцы собирались, послал своего внука Василия к советским войскам, чтобы он их предупредил. Кузьмин долго водил немецкие части пока не вывел их к позициям советских войск у деревни </a:t>
            </a:r>
            <a:r>
              <a:rPr lang="ru-RU" sz="1400" dirty="0" err="1" smtClean="0"/>
              <a:t>Малкино</a:t>
            </a:r>
            <a:r>
              <a:rPr lang="ru-RU" sz="1400" dirty="0" smtClean="0"/>
              <a:t>. Немцы, не ожидали столь теплого приёма! Предупрежденные внукам Матвея Кузьмина, советские войска смогли хорошо подготовиться и встретить "гостей". Немцы потеряли только убитыми 50 человек, а 20 попали в плен. Но случилась трагедия! </a:t>
            </a:r>
            <a:r>
              <a:rPr lang="ru-RU" sz="1400" dirty="0" err="1" smtClean="0"/>
              <a:t>Фашисткий</a:t>
            </a:r>
            <a:r>
              <a:rPr lang="ru-RU" sz="1400" dirty="0" smtClean="0"/>
              <a:t> офицер осознавая свою неминуемую гибель выстрелил и убил Матвея Кузьмина. Мужчине было 83 года!</a:t>
            </a:r>
          </a:p>
          <a:p>
            <a:pPr>
              <a:buNone/>
            </a:pPr>
            <a:r>
              <a:rPr lang="ru-RU" sz="1400" dirty="0" smtClean="0"/>
              <a:t>          3) 17 июля 1941 года  </a:t>
            </a:r>
            <a:r>
              <a:rPr lang="ru-RU" sz="1400" b="1" u="sng" dirty="0" smtClean="0"/>
              <a:t>Николай  Сиротинин</a:t>
            </a:r>
            <a:r>
              <a:rPr lang="ru-RU" sz="1400" dirty="0" smtClean="0"/>
              <a:t>  вдвоем со своим комбатом, прикрывая наши отходящие части, приняли неравный бой с немцами у моста через речку </a:t>
            </a:r>
            <a:r>
              <a:rPr lang="ru-RU" sz="1400" dirty="0" err="1" smtClean="0"/>
              <a:t>Добрость</a:t>
            </a:r>
            <a:r>
              <a:rPr lang="ru-RU" sz="1400" dirty="0" smtClean="0"/>
              <a:t> в Белоруссии. Комбат, получив ранение, отступил, а Николай Сиротинин остался на огневой позиции, откуда шагнул лишь прямиком в историю.</a:t>
            </a:r>
            <a:br>
              <a:rPr lang="ru-RU" sz="1400" dirty="0" smtClean="0"/>
            </a:br>
            <a:r>
              <a:rPr lang="ru-RU" sz="1400" dirty="0" smtClean="0"/>
              <a:t>В том бою он в одиночку уничтожил 11 танков, 6 бронетранспортеров и 57 солдат вражеской армии, а когда снаряды кончились и немцы предложили сдаться, ответил им лишь огнем из своего карабина. Когда все было кончено, гитлеровцы похоронили двадцатилетнего красноармейца — с воинскими почестями, отдавая должное его героизму.</a:t>
            </a:r>
          </a:p>
          <a:p>
            <a:pPr>
              <a:buNone/>
            </a:pPr>
            <a:r>
              <a:rPr lang="ru-RU" sz="1400" dirty="0" smtClean="0"/>
              <a:t>          </a:t>
            </a:r>
            <a:endParaRPr lang="ru-RU"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txBody>
          <a:bodyPr/>
          <a:lstStyle/>
          <a:p>
            <a:pPr algn="ctr"/>
            <a:r>
              <a:rPr lang="ru-RU" dirty="0" smtClean="0"/>
              <a:t>        </a:t>
            </a:r>
            <a:r>
              <a:rPr lang="ru-RU" b="1" dirty="0" smtClean="0"/>
              <a:t>«Интересные  факты»</a:t>
            </a:r>
            <a:endParaRPr lang="ru-RU" b="1" dirty="0"/>
          </a:p>
        </p:txBody>
      </p:sp>
      <p:sp>
        <p:nvSpPr>
          <p:cNvPr id="3" name="Содержимое 2"/>
          <p:cNvSpPr>
            <a:spLocks noGrp="1"/>
          </p:cNvSpPr>
          <p:nvPr>
            <p:ph idx="1"/>
          </p:nvPr>
        </p:nvSpPr>
        <p:spPr>
          <a:xfrm>
            <a:off x="0" y="1600200"/>
            <a:ext cx="9144000" cy="5257800"/>
          </a:xfrm>
        </p:spPr>
        <p:txBody>
          <a:bodyPr>
            <a:normAutofit fontScale="62500" lnSpcReduction="20000"/>
          </a:bodyPr>
          <a:lstStyle/>
          <a:p>
            <a:pPr>
              <a:buNone/>
            </a:pPr>
            <a:r>
              <a:rPr lang="ru-RU" dirty="0" smtClean="0"/>
              <a:t>        Официально война закончилась в 1955 году. После безоговорочной капитуляции немцев СССР не подписывал соглашений относительно мира с Германией. Никаких подводных камней здесь не было. Просто так вышло. В суматохе про это просто забыли. Так что формально СССР и Германия находились в состоянии войны с 1941г. по 1955г. Лишь 25 января 1955 года СССР заключил мир с Германией.</a:t>
            </a:r>
          </a:p>
          <a:p>
            <a:pPr>
              <a:buNone/>
            </a:pPr>
            <a:r>
              <a:rPr lang="ru-RU" dirty="0" smtClean="0"/>
              <a:t>         Во многих городах Европы улицы носят название «Сталинград». Во Франции, Великобритании, Бельгии, Италии и в других столицах европейских государств улицы, площади, скверы были названы в честь героев Сталинградской битвы и самого города-героя. Во французской столице имя «Сталинград» носят бульвар, станция метро и площадь. В г. Лионе есть </a:t>
            </a:r>
            <a:r>
              <a:rPr lang="ru-RU" dirty="0" err="1" smtClean="0"/>
              <a:t>бракант</a:t>
            </a:r>
            <a:r>
              <a:rPr lang="ru-RU" dirty="0" smtClean="0"/>
              <a:t> «Сталинград». А в итальянском городе Болонье названа в честь города-героя центральная улица.</a:t>
            </a:r>
            <a:br>
              <a:rPr lang="ru-RU" dirty="0" smtClean="0"/>
            </a:br>
            <a:r>
              <a:rPr lang="ru-RU" dirty="0" smtClean="0"/>
              <a:t>	Британский премьер У. Черчилль после победы в Сталинградской битве послал письмо Иосифу Сталину, в котором восхищался мужеством советских бойцов. Король Британии прислал в г. Сталинград дарственный меч, на котором было выгравировано:</a:t>
            </a:r>
            <a:br>
              <a:rPr lang="ru-RU" dirty="0" smtClean="0"/>
            </a:br>
            <a:r>
              <a:rPr lang="ru-RU" dirty="0" smtClean="0"/>
              <a:t>	«Гражданам Сталинграда, крепким, как сталь, — от Георга VI в знак глубочайшего восхищения британского народа».</a:t>
            </a:r>
            <a:br>
              <a:rPr lang="ru-RU" dirty="0" smtClean="0"/>
            </a:b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«Конец войны»</a:t>
            </a:r>
            <a:endParaRPr lang="ru-RU" b="1" dirty="0"/>
          </a:p>
        </p:txBody>
      </p:sp>
      <p:sp>
        <p:nvSpPr>
          <p:cNvPr id="3" name="Содержимое 2"/>
          <p:cNvSpPr>
            <a:spLocks noGrp="1"/>
          </p:cNvSpPr>
          <p:nvPr>
            <p:ph idx="1"/>
          </p:nvPr>
        </p:nvSpPr>
        <p:spPr>
          <a:xfrm>
            <a:off x="0" y="1643050"/>
            <a:ext cx="9001156" cy="4525963"/>
          </a:xfrm>
        </p:spPr>
        <p:txBody>
          <a:bodyPr>
            <a:normAutofit fontScale="92500"/>
          </a:bodyPr>
          <a:lstStyle/>
          <a:p>
            <a:pPr>
              <a:buNone/>
            </a:pPr>
            <a:r>
              <a:rPr lang="ru-RU" dirty="0" smtClean="0"/>
              <a:t>      9 мая Юрий Левитан прочитал Акт о безоговорочной капитуляции фашистской Германии и Указ Президиума Верховного Совета СССР об объявлении 9 мая Днем всенародного торжества – Праздником Победы. Уже 10 мая по всей Москве не осталось алкоголя. Победу праздновали много дней. Домой вернулись миллионы солдат. Настал долгожданный мир… </a:t>
            </a:r>
            <a:br>
              <a:rPr lang="ru-RU" dirty="0" smtClean="0"/>
            </a:b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071546"/>
            <a:ext cx="8715436" cy="4286280"/>
          </a:xfrm>
        </p:spPr>
        <p:txBody>
          <a:bodyPr>
            <a:normAutofit/>
          </a:bodyPr>
          <a:lstStyle/>
          <a:p>
            <a:pPr>
              <a:buNone/>
            </a:pPr>
            <a:r>
              <a:rPr lang="ru-RU" sz="2400" dirty="0" smtClean="0"/>
              <a:t>      Великая Отечественная война – одно из самых кровопролитных событий в человеческой истории. Память о ней хранится в умах каждого человека. Она задела и изменила судьбы многих народов нашей необъятной родины. Советский народ выстоял в самое сложное время не только для нашей страны, но и всего мира. Подвиг, совершённый нашими предками ради наших жизней, мы обязаны помнить и чтить вечно!</a:t>
            </a: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071546"/>
          </a:xfrm>
        </p:spPr>
        <p:txBody>
          <a:bodyPr/>
          <a:lstStyle/>
          <a:p>
            <a:pPr algn="ctr"/>
            <a:r>
              <a:rPr lang="ru-RU" dirty="0" smtClean="0"/>
              <a:t> г. Москва 9 и 10 мая!</a:t>
            </a:r>
            <a:endParaRPr lang="ru-RU" dirty="0"/>
          </a:p>
        </p:txBody>
      </p:sp>
      <p:pic>
        <p:nvPicPr>
          <p:cNvPr id="5" name="Содержимое 4" descr="1116589741.jpg"/>
          <p:cNvPicPr>
            <a:picLocks noGrp="1" noChangeAspect="1"/>
          </p:cNvPicPr>
          <p:nvPr>
            <p:ph sz="half" idx="1"/>
          </p:nvPr>
        </p:nvPicPr>
        <p:blipFill>
          <a:blip r:embed="rId2"/>
          <a:stretch>
            <a:fillRect/>
          </a:stretch>
        </p:blipFill>
        <p:spPr>
          <a:xfrm>
            <a:off x="3786182" y="3786190"/>
            <a:ext cx="5143536" cy="2928934"/>
          </a:xfrm>
        </p:spPr>
      </p:pic>
      <p:pic>
        <p:nvPicPr>
          <p:cNvPr id="6" name="Содержимое 5" descr="25673875_0_0_3056_2048_1000x670_80_0_0_55a19ad14821f18ef504c087d5a65754.jpg"/>
          <p:cNvPicPr>
            <a:picLocks noGrp="1" noChangeAspect="1"/>
          </p:cNvPicPr>
          <p:nvPr>
            <p:ph sz="half" idx="2"/>
          </p:nvPr>
        </p:nvPicPr>
        <p:blipFill>
          <a:blip r:embed="rId3"/>
          <a:stretch>
            <a:fillRect/>
          </a:stretch>
        </p:blipFill>
        <p:spPr>
          <a:xfrm>
            <a:off x="357158" y="928670"/>
            <a:ext cx="5357850" cy="27641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14356"/>
            <a:ext cx="7467600" cy="5114948"/>
          </a:xfrm>
        </p:spPr>
        <p:txBody>
          <a:bodyPr>
            <a:normAutofit lnSpcReduction="10000"/>
          </a:bodyPr>
          <a:lstStyle/>
          <a:p>
            <a:pPr>
              <a:buNone/>
            </a:pPr>
            <a:r>
              <a:rPr lang="ru-RU" sz="2400" dirty="0" smtClean="0"/>
              <a:t>       Великая Отечественная война наполнена сотнями тайн, фактами и событиями. Самые неизвестные и удивительные будут раскрыты в этой презентации. </a:t>
            </a:r>
          </a:p>
          <a:p>
            <a:pPr>
              <a:buNone/>
            </a:pPr>
            <a:r>
              <a:rPr lang="ru-RU" sz="2400" dirty="0" smtClean="0"/>
              <a:t>        Очень много великих подвигов остались в тени истории, они бесславно забыты нами. Мало людей сейчас знают </a:t>
            </a:r>
            <a:r>
              <a:rPr lang="ru-RU" sz="2400" b="1" dirty="0" smtClean="0"/>
              <a:t>Николая </a:t>
            </a:r>
            <a:r>
              <a:rPr lang="ru-RU" sz="2400" b="1" dirty="0" err="1" smtClean="0"/>
              <a:t>Францевича</a:t>
            </a:r>
            <a:r>
              <a:rPr lang="ru-RU" sz="2400" b="1" dirty="0" smtClean="0"/>
              <a:t> Гастелло</a:t>
            </a:r>
            <a:r>
              <a:rPr lang="ru-RU" sz="2400" dirty="0" smtClean="0"/>
              <a:t> или </a:t>
            </a:r>
            <a:r>
              <a:rPr lang="ru-RU" sz="2400" b="1" dirty="0" smtClean="0"/>
              <a:t>Владимира Никитовича </a:t>
            </a:r>
            <a:r>
              <a:rPr lang="ru-RU" sz="2400" b="1" dirty="0" err="1" smtClean="0"/>
              <a:t>Кайда</a:t>
            </a:r>
            <a:r>
              <a:rPr lang="ru-RU" sz="2400" b="1" dirty="0" smtClean="0"/>
              <a:t>. </a:t>
            </a:r>
            <a:r>
              <a:rPr lang="ru-RU" sz="2400" dirty="0" smtClean="0"/>
              <a:t>Или мало кому известно, почему немецкие солдаты до дрожи боялись советских морских пехотинцев.</a:t>
            </a:r>
          </a:p>
          <a:p>
            <a:pPr>
              <a:buNone/>
            </a:pPr>
            <a:r>
              <a:rPr lang="ru-RU" sz="2400" dirty="0" smtClean="0"/>
              <a:t>        Мы обязаны помнить всё о той ужасной войне!</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Факты о великой войне.</a:t>
            </a:r>
            <a:br>
              <a:rPr lang="ru-RU" b="1" dirty="0" smtClean="0"/>
            </a:br>
            <a:r>
              <a:rPr lang="ru-RU" b="1" dirty="0" smtClean="0"/>
              <a:t> «Неписанные правила войны»</a:t>
            </a:r>
            <a:endParaRPr lang="ru-RU" b="1" dirty="0"/>
          </a:p>
        </p:txBody>
      </p:sp>
      <p:sp>
        <p:nvSpPr>
          <p:cNvPr id="3" name="Содержимое 2"/>
          <p:cNvSpPr>
            <a:spLocks noGrp="1"/>
          </p:cNvSpPr>
          <p:nvPr>
            <p:ph sz="half" idx="1"/>
          </p:nvPr>
        </p:nvSpPr>
        <p:spPr>
          <a:xfrm>
            <a:off x="457200" y="1600200"/>
            <a:ext cx="4043362" cy="4900634"/>
          </a:xfrm>
        </p:spPr>
        <p:txBody>
          <a:bodyPr>
            <a:normAutofit fontScale="92500" lnSpcReduction="10000"/>
          </a:bodyPr>
          <a:lstStyle/>
          <a:p>
            <a:pPr>
              <a:buNone/>
            </a:pPr>
            <a:r>
              <a:rPr lang="ru-RU" dirty="0" smtClean="0"/>
              <a:t>      </a:t>
            </a:r>
            <a:r>
              <a:rPr lang="ru-RU" sz="1800" dirty="0" smtClean="0"/>
              <a:t>Как известно на войне все средства хороши, там нет правил и порядков, каждый хочет жить и делает ради спасение даже самые бесчестные вещи. Так думает основная масса людей. На самом же деле на войне каждый солдат должен придерживаться определённых «неписанных правил»:</a:t>
            </a:r>
          </a:p>
          <a:p>
            <a:pPr>
              <a:buNone/>
            </a:pPr>
            <a:r>
              <a:rPr lang="ru-RU" sz="1800" dirty="0" smtClean="0"/>
              <a:t>          1) Не стрелять в санитаров и похоронные службы. Убийство одного из них считалось подлым поступком не достойным войны. Ведь санитары и похоронные службы выходили в поле под пули не ради себя, а ради раненых и убитых товарищей.</a:t>
            </a:r>
          </a:p>
          <a:p>
            <a:pPr>
              <a:buNone/>
            </a:pPr>
            <a:r>
              <a:rPr lang="ru-RU" sz="2000" dirty="0" smtClean="0"/>
              <a:t>         </a:t>
            </a:r>
            <a:endParaRPr lang="ru-RU" sz="2000" dirty="0"/>
          </a:p>
        </p:txBody>
      </p:sp>
      <p:pic>
        <p:nvPicPr>
          <p:cNvPr id="5" name="Содержимое 4" descr="medsestra_vsekh_spasla.jpg"/>
          <p:cNvPicPr>
            <a:picLocks noGrp="1" noChangeAspect="1"/>
          </p:cNvPicPr>
          <p:nvPr>
            <p:ph sz="half" idx="2"/>
          </p:nvPr>
        </p:nvPicPr>
        <p:blipFill>
          <a:blip r:embed="rId2"/>
          <a:stretch>
            <a:fillRect/>
          </a:stretch>
        </p:blipFill>
        <p:spPr>
          <a:xfrm>
            <a:off x="4857752" y="2143116"/>
            <a:ext cx="3657600" cy="326523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285728"/>
            <a:ext cx="3786214" cy="6286544"/>
          </a:xfrm>
        </p:spPr>
        <p:txBody>
          <a:bodyPr>
            <a:noAutofit/>
          </a:bodyPr>
          <a:lstStyle/>
          <a:p>
            <a:pPr>
              <a:buNone/>
            </a:pPr>
            <a:r>
              <a:rPr lang="ru-RU" sz="1600" dirty="0" smtClean="0"/>
              <a:t>         2) Негласные соглашения.</a:t>
            </a:r>
          </a:p>
          <a:p>
            <a:pPr>
              <a:buNone/>
            </a:pPr>
            <a:r>
              <a:rPr lang="ru-RU" sz="1600" dirty="0" smtClean="0"/>
              <a:t>       На фронте бывали случаи, когда воюющие стороны договаривались отменить стрельбу на время проведения какого-либо мероприятия. Например, солдаты не стреляли в противника который несёт воду или какие-либо вещи, необходимые в солдатском быту. Так в Венгрии в 1944 году, когда бои приобрели позиционный характер немецкие и венгерские части договорились с красноармейцами о том, чтобы обе стороны прекращали стрельбу  ночью, так как и те, и другие в тёмное время суток пополняли запасы вина из погребов в виноградниках, возле которых шли бои. И до начала наступления советских войск, никто не посмел нарушить </a:t>
            </a:r>
            <a:r>
              <a:rPr lang="ru-RU" sz="1800" dirty="0" smtClean="0"/>
              <a:t>перемирие. </a:t>
            </a:r>
            <a:endParaRPr lang="ru-RU" sz="1800" dirty="0"/>
          </a:p>
        </p:txBody>
      </p:sp>
      <p:pic>
        <p:nvPicPr>
          <p:cNvPr id="5" name="Содержимое 4" descr="5c3f49d815e9f9784a325b8e.jpg"/>
          <p:cNvPicPr>
            <a:picLocks noGrp="1" noChangeAspect="1"/>
          </p:cNvPicPr>
          <p:nvPr>
            <p:ph sz="half" idx="2"/>
          </p:nvPr>
        </p:nvPicPr>
        <p:blipFill>
          <a:blip r:embed="rId2"/>
          <a:stretch>
            <a:fillRect/>
          </a:stretch>
        </p:blipFill>
        <p:spPr>
          <a:xfrm>
            <a:off x="4429124" y="500042"/>
            <a:ext cx="4286280" cy="592935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143372" cy="6643710"/>
          </a:xfrm>
        </p:spPr>
        <p:txBody>
          <a:bodyPr>
            <a:normAutofit fontScale="85000" lnSpcReduction="20000"/>
          </a:bodyPr>
          <a:lstStyle/>
          <a:p>
            <a:pPr>
              <a:buNone/>
            </a:pPr>
            <a:r>
              <a:rPr lang="ru-RU" dirty="0" smtClean="0"/>
              <a:t>       3) На фронте нельзя было стрелять в тех кто поднял белый флаг. Но тем не менее это негласное правило на войне не раз нарушалось. Например, при штурме советскими войсками г. Будапешта на переговоры о просьбе сдать город без боя, чтобы избежать больших потерь, пошли </a:t>
            </a:r>
            <a:r>
              <a:rPr lang="ru-RU" b="1" dirty="0" smtClean="0"/>
              <a:t>Илья </a:t>
            </a:r>
            <a:r>
              <a:rPr lang="ru-RU" b="1" dirty="0" err="1" smtClean="0"/>
              <a:t>Остапенко</a:t>
            </a:r>
            <a:r>
              <a:rPr lang="ru-RU" b="1" dirty="0" smtClean="0"/>
              <a:t> и </a:t>
            </a:r>
            <a:r>
              <a:rPr lang="ru-RU" b="1" dirty="0" err="1" smtClean="0"/>
              <a:t>Миклош</a:t>
            </a:r>
            <a:r>
              <a:rPr lang="ru-RU" b="1" dirty="0" smtClean="0"/>
              <a:t> </a:t>
            </a:r>
            <a:r>
              <a:rPr lang="ru-RU" b="1" dirty="0" err="1" smtClean="0"/>
              <a:t>Штайнмец</a:t>
            </a:r>
            <a:r>
              <a:rPr lang="ru-RU" b="1" dirty="0" smtClean="0"/>
              <a:t> . </a:t>
            </a:r>
            <a:r>
              <a:rPr lang="ru-RU" dirty="0" smtClean="0"/>
              <a:t>Но несмотря на их добрые намерения, Илью и </a:t>
            </a:r>
            <a:r>
              <a:rPr lang="ru-RU" dirty="0" err="1" smtClean="0"/>
              <a:t>Миклоша</a:t>
            </a:r>
            <a:r>
              <a:rPr lang="ru-RU" dirty="0" smtClean="0"/>
              <a:t> расстреляли. Сейчас в г. Будапеште им установлен памятник.</a:t>
            </a:r>
          </a:p>
          <a:p>
            <a:pPr>
              <a:buNone/>
            </a:pPr>
            <a:r>
              <a:rPr lang="ru-RU" dirty="0" smtClean="0"/>
              <a:t>       Существовали и другие правила, но их так много, что перечислить все просто не возможно.</a:t>
            </a:r>
            <a:endParaRPr lang="ru-RU" dirty="0"/>
          </a:p>
        </p:txBody>
      </p:sp>
      <p:pic>
        <p:nvPicPr>
          <p:cNvPr id="5" name="Содержимое 4" descr="i.jpg"/>
          <p:cNvPicPr>
            <a:picLocks noGrp="1" noChangeAspect="1"/>
          </p:cNvPicPr>
          <p:nvPr>
            <p:ph sz="half" idx="2"/>
          </p:nvPr>
        </p:nvPicPr>
        <p:blipFill>
          <a:blip r:embed="rId2"/>
          <a:stretch>
            <a:fillRect/>
          </a:stretch>
        </p:blipFill>
        <p:spPr>
          <a:xfrm>
            <a:off x="4353504" y="428604"/>
            <a:ext cx="4433338" cy="569755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b="1" dirty="0" smtClean="0"/>
              <a:t>«Их не брали в плен!»</a:t>
            </a:r>
            <a:endParaRPr lang="ru-RU" b="1" dirty="0"/>
          </a:p>
        </p:txBody>
      </p:sp>
      <p:sp>
        <p:nvSpPr>
          <p:cNvPr id="3" name="Содержимое 2"/>
          <p:cNvSpPr>
            <a:spLocks noGrp="1"/>
          </p:cNvSpPr>
          <p:nvPr>
            <p:ph idx="1"/>
          </p:nvPr>
        </p:nvSpPr>
        <p:spPr/>
        <p:txBody>
          <a:bodyPr>
            <a:normAutofit lnSpcReduction="10000"/>
          </a:bodyPr>
          <a:lstStyle/>
          <a:p>
            <a:pPr>
              <a:buNone/>
            </a:pPr>
            <a:r>
              <a:rPr lang="ru-RU" dirty="0" smtClean="0"/>
              <a:t>     Многие малодушные люди считают, что на войне свою жизнь можно спасти просто подняв белый флаг. Но к их великому разочарованию, это не так. Есть огромная вероятность того, что солдата не возьмут в плен из-за того, что он относится к той или иной народности, роду войск. Противник мог не взять в плен солдата из-за его должности или идей.  </a:t>
            </a:r>
            <a:endParaRPr lang="ru-RU" dirty="0"/>
          </a:p>
        </p:txBody>
      </p:sp>
      <p:sp>
        <p:nvSpPr>
          <p:cNvPr id="4" name="Прямоугольник 3"/>
          <p:cNvSpPr/>
          <p:nvPr/>
        </p:nvSpPr>
        <p:spPr>
          <a:xfrm>
            <a:off x="2286000" y="2967335"/>
            <a:ext cx="4572000" cy="369332"/>
          </a:xfrm>
          <a:prstGeom prst="rect">
            <a:avLst/>
          </a:prstGeom>
        </p:spPr>
        <p:txBody>
          <a:bodyPr>
            <a:spAutoFit/>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1) Кого не брали в плен советские и  немецкие  солдаты?</a:t>
            </a:r>
            <a:endParaRPr lang="ru-RU" b="1" dirty="0"/>
          </a:p>
        </p:txBody>
      </p:sp>
      <p:sp>
        <p:nvSpPr>
          <p:cNvPr id="3" name="Текст 2"/>
          <p:cNvSpPr>
            <a:spLocks noGrp="1"/>
          </p:cNvSpPr>
          <p:nvPr>
            <p:ph type="body" idx="1"/>
          </p:nvPr>
        </p:nvSpPr>
        <p:spPr>
          <a:xfrm>
            <a:off x="457200" y="5143512"/>
            <a:ext cx="4040188" cy="1181088"/>
          </a:xfrm>
        </p:spPr>
        <p:txBody>
          <a:bodyPr>
            <a:normAutofit fontScale="62500" lnSpcReduction="20000"/>
          </a:bodyPr>
          <a:lstStyle/>
          <a:p>
            <a:pPr algn="ctr"/>
            <a:r>
              <a:rPr lang="ru-RU" dirty="0" smtClean="0"/>
              <a:t>И те, и другие не брали в плен снайперов  и  </a:t>
            </a:r>
            <a:r>
              <a:rPr lang="ru-RU" dirty="0" err="1" smtClean="0"/>
              <a:t>огнемётчиков</a:t>
            </a:r>
            <a:r>
              <a:rPr lang="ru-RU" dirty="0" smtClean="0"/>
              <a:t> из-за их боевой эффективности.  На фото Людмила </a:t>
            </a:r>
            <a:r>
              <a:rPr lang="ru-RU" dirty="0" err="1" smtClean="0"/>
              <a:t>Павличенко</a:t>
            </a:r>
            <a:r>
              <a:rPr lang="ru-RU" dirty="0" smtClean="0"/>
              <a:t>. Она уничтожила 309 немецких солдат и офицеров. </a:t>
            </a:r>
            <a:endParaRPr lang="ru-RU" dirty="0"/>
          </a:p>
        </p:txBody>
      </p:sp>
      <p:sp>
        <p:nvSpPr>
          <p:cNvPr id="4" name="Текст 3"/>
          <p:cNvSpPr>
            <a:spLocks noGrp="1"/>
          </p:cNvSpPr>
          <p:nvPr>
            <p:ph type="body" sz="half" idx="3"/>
          </p:nvPr>
        </p:nvSpPr>
        <p:spPr/>
        <p:txBody>
          <a:bodyPr/>
          <a:lstStyle/>
          <a:p>
            <a:pPr algn="ctr"/>
            <a:r>
              <a:rPr lang="ru-RU" dirty="0" err="1" smtClean="0"/>
              <a:t>Огнемётчик</a:t>
            </a:r>
            <a:r>
              <a:rPr lang="ru-RU" dirty="0" smtClean="0"/>
              <a:t> </a:t>
            </a:r>
            <a:endParaRPr lang="ru-RU" dirty="0"/>
          </a:p>
        </p:txBody>
      </p:sp>
      <p:pic>
        <p:nvPicPr>
          <p:cNvPr id="7" name="Содержимое 6" descr="1572132835_pavlichenko1.jpg"/>
          <p:cNvPicPr>
            <a:picLocks noGrp="1" noChangeAspect="1"/>
          </p:cNvPicPr>
          <p:nvPr>
            <p:ph sz="quarter" idx="2"/>
          </p:nvPr>
        </p:nvPicPr>
        <p:blipFill>
          <a:blip r:embed="rId2"/>
          <a:stretch>
            <a:fillRect/>
          </a:stretch>
        </p:blipFill>
        <p:spPr>
          <a:xfrm>
            <a:off x="457200" y="2135068"/>
            <a:ext cx="4040188" cy="2706926"/>
          </a:xfrm>
        </p:spPr>
      </p:pic>
      <p:pic>
        <p:nvPicPr>
          <p:cNvPr id="8" name="Содержимое 7" descr="original.jpg"/>
          <p:cNvPicPr>
            <a:picLocks noGrp="1" noChangeAspect="1"/>
          </p:cNvPicPr>
          <p:nvPr>
            <p:ph sz="quarter" idx="4"/>
          </p:nvPr>
        </p:nvPicPr>
        <p:blipFill>
          <a:blip r:embed="rId3"/>
          <a:stretch>
            <a:fillRect/>
          </a:stretch>
        </p:blipFill>
        <p:spPr>
          <a:xfrm>
            <a:off x="4645025" y="1908197"/>
            <a:ext cx="4041775" cy="316066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2) Их не брали в плен немцы</a:t>
            </a:r>
            <a:endParaRPr lang="ru-RU" b="1" dirty="0"/>
          </a:p>
        </p:txBody>
      </p:sp>
      <p:sp>
        <p:nvSpPr>
          <p:cNvPr id="3" name="Содержимое 2"/>
          <p:cNvSpPr>
            <a:spLocks noGrp="1"/>
          </p:cNvSpPr>
          <p:nvPr>
            <p:ph sz="half" idx="1"/>
          </p:nvPr>
        </p:nvSpPr>
        <p:spPr>
          <a:xfrm>
            <a:off x="214282" y="1600200"/>
            <a:ext cx="3900518" cy="4900634"/>
          </a:xfrm>
        </p:spPr>
        <p:txBody>
          <a:bodyPr>
            <a:normAutofit fontScale="55000" lnSpcReduction="20000"/>
          </a:bodyPr>
          <a:lstStyle/>
          <a:p>
            <a:pPr>
              <a:buNone/>
            </a:pPr>
            <a:r>
              <a:rPr lang="ru-RU" dirty="0" smtClean="0"/>
              <a:t>           Этот список очень велик, так как многие люди представляли для фашистов большую угрозу. Например, партизаны, комиссары, офицеры, </a:t>
            </a:r>
            <a:r>
              <a:rPr lang="ru-RU" dirty="0" err="1" smtClean="0"/>
              <a:t>спецвойска</a:t>
            </a:r>
            <a:r>
              <a:rPr lang="ru-RU" dirty="0" smtClean="0"/>
              <a:t>, тувинцы. Убийство последних у нацистов считалось очень почётным деянием. Так как представители этой народности в бою отличались неистовством и беспощадным поведением, из-за чего немцы их боялись так же как и «чёрную смерть».</a:t>
            </a:r>
          </a:p>
          <a:p>
            <a:pPr>
              <a:buNone/>
            </a:pPr>
            <a:r>
              <a:rPr lang="ru-RU" dirty="0" smtClean="0"/>
              <a:t>           Так же не брали в плен евреев и цыган по понятным причинам.</a:t>
            </a:r>
          </a:p>
          <a:p>
            <a:pPr>
              <a:buNone/>
            </a:pPr>
            <a:r>
              <a:rPr lang="ru-RU" dirty="0" smtClean="0"/>
              <a:t>           Но больше всего немцы не желали брать в плен морскую пехоту СССР (хотя наши </a:t>
            </a:r>
            <a:r>
              <a:rPr lang="ru-RU" dirty="0" err="1" smtClean="0"/>
              <a:t>морпехи</a:t>
            </a:r>
            <a:r>
              <a:rPr lang="ru-RU" dirty="0" smtClean="0"/>
              <a:t> сами никогда не сдавались  в плен), которую прозвали «чёрной смертью». Эти солдаты внушали ужас в противника только лишь своим появлением на поле боя. Фашисты старались их уничтожить до того как пехотинцы доберутся до окопов, где завяжется ближний бой в котором у наших воинов не было равных во всём мире.</a:t>
            </a:r>
            <a:endParaRPr lang="ru-RU" dirty="0"/>
          </a:p>
        </p:txBody>
      </p:sp>
      <p:pic>
        <p:nvPicPr>
          <p:cNvPr id="5" name="Содержимое 4" descr="original (1).jpg"/>
          <p:cNvPicPr>
            <a:picLocks noGrp="1" noChangeAspect="1"/>
          </p:cNvPicPr>
          <p:nvPr>
            <p:ph sz="half" idx="2"/>
          </p:nvPr>
        </p:nvPicPr>
        <p:blipFill>
          <a:blip r:embed="rId2"/>
          <a:stretch>
            <a:fillRect/>
          </a:stretch>
        </p:blipFill>
        <p:spPr>
          <a:xfrm>
            <a:off x="4267200" y="1714489"/>
            <a:ext cx="3657600" cy="408343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341</TotalTime>
  <Words>1731</Words>
  <Application>Microsoft Office PowerPoint</Application>
  <PresentationFormat>Экран (4:3)</PresentationFormat>
  <Paragraphs>54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Техническая</vt:lpstr>
      <vt:lpstr>Факты  и  события  Великой  Отечественной  войны 1941 – 1945  годы</vt:lpstr>
      <vt:lpstr>Слайд 2</vt:lpstr>
      <vt:lpstr>Слайд 3</vt:lpstr>
      <vt:lpstr>      Факты о великой войне.  «Неписанные правила войны»</vt:lpstr>
      <vt:lpstr>Слайд 5</vt:lpstr>
      <vt:lpstr>Слайд 6</vt:lpstr>
      <vt:lpstr>    «Их не брали в плен!»</vt:lpstr>
      <vt:lpstr>1) Кого не брали в плен советские и  немецкие  солдаты?</vt:lpstr>
      <vt:lpstr>2) Их не брали в плен немцы</vt:lpstr>
      <vt:lpstr>3) Их не брали в плен красноармейцы</vt:lpstr>
      <vt:lpstr>Слайд 11</vt:lpstr>
      <vt:lpstr>Слайд 12</vt:lpstr>
      <vt:lpstr>«Подвиги братьев наших    меньших» </vt:lpstr>
      <vt:lpstr>Слайд 14</vt:lpstr>
      <vt:lpstr>Слайд 15</vt:lpstr>
      <vt:lpstr>   </vt:lpstr>
      <vt:lpstr>«Мало известные подвиги»</vt:lpstr>
      <vt:lpstr>        «Интересные  факты»</vt:lpstr>
      <vt:lpstr>«Конец войны»</vt:lpstr>
      <vt:lpstr> г. Москва 9 и 10 мая!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Факты и события Великой Отечественной войны</dc:title>
  <dc:creator>Пользователь Windows</dc:creator>
  <cp:lastModifiedBy>ирина</cp:lastModifiedBy>
  <cp:revision>36</cp:revision>
  <dcterms:created xsi:type="dcterms:W3CDTF">2020-04-04T10:43:14Z</dcterms:created>
  <dcterms:modified xsi:type="dcterms:W3CDTF">2020-04-09T21:43:49Z</dcterms:modified>
</cp:coreProperties>
</file>